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Garet Ultra-Bold" charset="1" panose="00000000000000000000"/>
      <p:regular r:id="rId30"/>
    </p:embeddedFont>
    <p:embeddedFont>
      <p:font typeface="Garet Bold" charset="1" panose="00000000000000000000"/>
      <p:regular r:id="rId31"/>
    </p:embeddedFont>
    <p:embeddedFont>
      <p:font typeface="Garet" charset="1" panose="00000000000000000000"/>
      <p:regular r:id="rId32"/>
    </p:embeddedFont>
    <p:embeddedFont>
      <p:font typeface="Garet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23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22702" y="8179340"/>
            <a:ext cx="643118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5481870"/>
            <a:ext cx="10325398" cy="2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5"/>
              </a:lnSpc>
            </a:pPr>
            <a:r>
              <a:rPr lang="en-US" sz="7899" b="tru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COVID-19 </a:t>
            </a:r>
          </a:p>
          <a:p>
            <a:pPr algn="l">
              <a:lnSpc>
                <a:spcPts val="9795"/>
              </a:lnSpc>
            </a:pPr>
            <a:r>
              <a:rPr lang="en-US" b="true" sz="7899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ANALYSIS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57193" y="655710"/>
            <a:ext cx="5302107" cy="4136740"/>
          </a:xfrm>
          <a:custGeom>
            <a:avLst/>
            <a:gdLst/>
            <a:ahLst/>
            <a:cxnLst/>
            <a:rect r="r" b="b" t="t" l="l"/>
            <a:pathLst>
              <a:path h="4136740" w="5302107">
                <a:moveTo>
                  <a:pt x="0" y="0"/>
                </a:moveTo>
                <a:lnTo>
                  <a:pt x="5302107" y="0"/>
                </a:lnTo>
                <a:lnTo>
                  <a:pt x="5302107" y="4136741"/>
                </a:lnTo>
                <a:lnTo>
                  <a:pt x="0" y="4136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43500"/>
            <a:ext cx="5443191" cy="4659196"/>
          </a:xfrm>
          <a:custGeom>
            <a:avLst/>
            <a:gdLst/>
            <a:ahLst/>
            <a:cxnLst/>
            <a:rect r="r" b="b" t="t" l="l"/>
            <a:pathLst>
              <a:path h="4659196" w="5443191">
                <a:moveTo>
                  <a:pt x="0" y="0"/>
                </a:moveTo>
                <a:lnTo>
                  <a:pt x="5443191" y="0"/>
                </a:lnTo>
                <a:lnTo>
                  <a:pt x="5443191" y="4659196"/>
                </a:lnTo>
                <a:lnTo>
                  <a:pt x="0" y="4659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225" r="0" b="-822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39170"/>
            <a:ext cx="10824072" cy="196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Africa also has many cases.</a:t>
            </a:r>
          </a:p>
          <a:p>
            <a:pPr algn="l" marL="712470" indent="-356235" lvl="1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Slow development in medicine and technology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88759" y="4743450"/>
            <a:ext cx="10270541" cy="49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Europe is an area with a lot of international movement.</a:t>
            </a:r>
          </a:p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Countries like the UK, Italy, France and Germany have struggled to vaccinate against COVID-19.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5550"/>
            <a:ext cx="10546941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Regions with significant cases (Africa, Europe)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85912" y="318801"/>
            <a:ext cx="7318505" cy="9649399"/>
          </a:xfrm>
          <a:custGeom>
            <a:avLst/>
            <a:gdLst/>
            <a:ahLst/>
            <a:cxnLst/>
            <a:rect r="r" b="b" t="t" l="l"/>
            <a:pathLst>
              <a:path h="9649399" w="7318505">
                <a:moveTo>
                  <a:pt x="0" y="0"/>
                </a:moveTo>
                <a:lnTo>
                  <a:pt x="7318505" y="0"/>
                </a:lnTo>
                <a:lnTo>
                  <a:pt x="7318505" y="9649398"/>
                </a:lnTo>
                <a:lnTo>
                  <a:pt x="0" y="9649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8238" y="1254550"/>
            <a:ext cx="9457212" cy="838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6698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US is the country with the highest Covid infection rate in the world.</a:t>
            </a:r>
          </a:p>
          <a:p>
            <a:pPr algn="l" marL="712470" indent="-356235" lvl="1">
              <a:lnSpc>
                <a:spcPts val="6698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the United States, the health care system is operated at both the state and federal levels.</a:t>
            </a:r>
          </a:p>
          <a:p>
            <a:pPr algn="l" marL="712470" indent="-356235" lvl="1">
              <a:lnSpc>
                <a:spcPts val="6698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United States has a high rate of people with underlying medical conditions</a:t>
            </a:r>
          </a:p>
          <a:p>
            <a:pPr algn="l" marL="712470" indent="-356235" lvl="1">
              <a:lnSpc>
                <a:spcPts val="6698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Political and cultural factors.</a:t>
            </a:r>
          </a:p>
          <a:p>
            <a:pPr algn="l" marL="712470" indent="-356235" lvl="1">
              <a:lnSpc>
                <a:spcPts val="6698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China is the second highest country.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5550"/>
            <a:ext cx="10546941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Regions with significant cases (America)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2891" y="1414141"/>
            <a:ext cx="10482218" cy="4443387"/>
          </a:xfrm>
          <a:custGeom>
            <a:avLst/>
            <a:gdLst/>
            <a:ahLst/>
            <a:cxnLst/>
            <a:rect r="r" b="b" t="t" l="l"/>
            <a:pathLst>
              <a:path h="4443387" w="10482218">
                <a:moveTo>
                  <a:pt x="0" y="0"/>
                </a:moveTo>
                <a:lnTo>
                  <a:pt x="10482218" y="0"/>
                </a:lnTo>
                <a:lnTo>
                  <a:pt x="10482218" y="4443387"/>
                </a:lnTo>
                <a:lnTo>
                  <a:pt x="0" y="4443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23895"/>
            <a:ext cx="16230600" cy="375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6006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number of patients hospitalized with Covid in 2020 was 324 million.</a:t>
            </a:r>
          </a:p>
          <a:p>
            <a:pPr algn="ctr" marL="712470" indent="-356235" lvl="1">
              <a:lnSpc>
                <a:spcPts val="6006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number peaked in 2021.</a:t>
            </a:r>
          </a:p>
          <a:p>
            <a:pPr algn="ctr" marL="712470" indent="-356235" lvl="1">
              <a:lnSpc>
                <a:spcPts val="6006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2022, due to global quarantine, the number of hospitalized patients also decreased significantly.</a:t>
            </a:r>
          </a:p>
          <a:p>
            <a:pPr algn="ctr" marL="712470" indent="-356235" lvl="1">
              <a:lnSpc>
                <a:spcPts val="6006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Numbers rose again in 2023.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5550"/>
            <a:ext cx="10546941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Severe Cases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8476" y="1297795"/>
            <a:ext cx="10171047" cy="4361090"/>
          </a:xfrm>
          <a:custGeom>
            <a:avLst/>
            <a:gdLst/>
            <a:ahLst/>
            <a:cxnLst/>
            <a:rect r="r" b="b" t="t" l="l"/>
            <a:pathLst>
              <a:path h="4361090" w="10171047">
                <a:moveTo>
                  <a:pt x="0" y="0"/>
                </a:moveTo>
                <a:lnTo>
                  <a:pt x="10171048" y="0"/>
                </a:lnTo>
                <a:lnTo>
                  <a:pt x="10171048" y="4361090"/>
                </a:lnTo>
                <a:lnTo>
                  <a:pt x="0" y="4361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3598" y="5734349"/>
            <a:ext cx="15880804" cy="411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ratio of Covid-infected patients to patients in intensive care (ICU) is quite different.</a:t>
            </a:r>
          </a:p>
          <a:p>
            <a:pPr algn="ctr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Numbers peaked in 2022.</a:t>
            </a:r>
          </a:p>
          <a:p>
            <a:pPr algn="ctr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number was significantly reduced in later years due to the advent of vaccines.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5550"/>
            <a:ext cx="10546941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Severe Cases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3" r="0" b="-6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30590"/>
            <a:ext cx="916098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2.2.</a:t>
            </a:r>
            <a:r>
              <a:rPr lang="en-US" sz="5400" b="tru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 COVID FATALITY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7710109"/>
            <a:ext cx="7335123" cy="1243964"/>
            <a:chOff x="0" y="0"/>
            <a:chExt cx="2259847" cy="383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9847" cy="383248"/>
            </a:xfrm>
            <a:custGeom>
              <a:avLst/>
              <a:gdLst/>
              <a:ahLst/>
              <a:cxnLst/>
              <a:rect r="r" b="b" t="t" l="l"/>
              <a:pathLst>
                <a:path h="383248" w="2259847">
                  <a:moveTo>
                    <a:pt x="0" y="0"/>
                  </a:moveTo>
                  <a:lnTo>
                    <a:pt x="2259847" y="0"/>
                  </a:lnTo>
                  <a:lnTo>
                    <a:pt x="2259847" y="383248"/>
                  </a:lnTo>
                  <a:lnTo>
                    <a:pt x="0" y="38324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259847" cy="354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Most deaths happened in American and European countries that had more infected cases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22203" y="1971587"/>
            <a:ext cx="11637097" cy="5005307"/>
          </a:xfrm>
          <a:custGeom>
            <a:avLst/>
            <a:gdLst/>
            <a:ahLst/>
            <a:cxnLst/>
            <a:rect r="r" b="b" t="t" l="l"/>
            <a:pathLst>
              <a:path h="5005307" w="11637097">
                <a:moveTo>
                  <a:pt x="0" y="0"/>
                </a:moveTo>
                <a:lnTo>
                  <a:pt x="11637097" y="0"/>
                </a:lnTo>
                <a:lnTo>
                  <a:pt x="11637097" y="5005307"/>
                </a:lnTo>
                <a:lnTo>
                  <a:pt x="0" y="5005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4177" y="7710109"/>
            <a:ext cx="7335123" cy="1243964"/>
            <a:chOff x="0" y="0"/>
            <a:chExt cx="2259847" cy="383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9847" cy="383248"/>
            </a:xfrm>
            <a:custGeom>
              <a:avLst/>
              <a:gdLst/>
              <a:ahLst/>
              <a:cxnLst/>
              <a:rect r="r" b="b" t="t" l="l"/>
              <a:pathLst>
                <a:path h="383248" w="2259847">
                  <a:moveTo>
                    <a:pt x="0" y="0"/>
                  </a:moveTo>
                  <a:lnTo>
                    <a:pt x="2259847" y="0"/>
                  </a:lnTo>
                  <a:lnTo>
                    <a:pt x="2259847" y="383248"/>
                  </a:lnTo>
                  <a:lnTo>
                    <a:pt x="0" y="38324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259847" cy="354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The U.S. tops the list with over 1.2 million Covid-19 deaths, followed by Brazil, India, Russia, and others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971587"/>
            <a:ext cx="3816574" cy="5005307"/>
          </a:xfrm>
          <a:custGeom>
            <a:avLst/>
            <a:gdLst/>
            <a:ahLst/>
            <a:cxnLst/>
            <a:rect r="r" b="b" t="t" l="l"/>
            <a:pathLst>
              <a:path h="5005307" w="3816574">
                <a:moveTo>
                  <a:pt x="0" y="0"/>
                </a:moveTo>
                <a:lnTo>
                  <a:pt x="3816574" y="0"/>
                </a:lnTo>
                <a:lnTo>
                  <a:pt x="3816574" y="5005307"/>
                </a:lnTo>
                <a:lnTo>
                  <a:pt x="0" y="5005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22" t="0" r="-282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The distribution of Covid deaths closely aligns with that of infection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8082022"/>
            <a:ext cx="7335123" cy="1243964"/>
            <a:chOff x="0" y="0"/>
            <a:chExt cx="2259847" cy="383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9847" cy="383248"/>
            </a:xfrm>
            <a:custGeom>
              <a:avLst/>
              <a:gdLst/>
              <a:ahLst/>
              <a:cxnLst/>
              <a:rect r="r" b="b" t="t" l="l"/>
              <a:pathLst>
                <a:path h="383248" w="2259847">
                  <a:moveTo>
                    <a:pt x="0" y="0"/>
                  </a:moveTo>
                  <a:lnTo>
                    <a:pt x="2259847" y="0"/>
                  </a:lnTo>
                  <a:lnTo>
                    <a:pt x="2259847" y="383248"/>
                  </a:lnTo>
                  <a:lnTo>
                    <a:pt x="0" y="38324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259847" cy="354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China ranked second worldwide in the number of cases with 99 million infected cases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4177" y="8082022"/>
            <a:ext cx="7335123" cy="1243964"/>
            <a:chOff x="0" y="0"/>
            <a:chExt cx="2259847" cy="383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59847" cy="383248"/>
            </a:xfrm>
            <a:custGeom>
              <a:avLst/>
              <a:gdLst/>
              <a:ahLst/>
              <a:cxnLst/>
              <a:rect r="r" b="b" t="t" l="l"/>
              <a:pathLst>
                <a:path h="383248" w="2259847">
                  <a:moveTo>
                    <a:pt x="0" y="0"/>
                  </a:moveTo>
                  <a:lnTo>
                    <a:pt x="2259847" y="0"/>
                  </a:lnTo>
                  <a:lnTo>
                    <a:pt x="2259847" y="383248"/>
                  </a:lnTo>
                  <a:lnTo>
                    <a:pt x="0" y="38324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2259847" cy="354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But had only 0.1 million deaths due to strict quarantine policies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97047" y="1882458"/>
            <a:ext cx="3989382" cy="5736769"/>
          </a:xfrm>
          <a:custGeom>
            <a:avLst/>
            <a:gdLst/>
            <a:ahLst/>
            <a:cxnLst/>
            <a:rect r="r" b="b" t="t" l="l"/>
            <a:pathLst>
              <a:path h="5736769" w="3989382">
                <a:moveTo>
                  <a:pt x="0" y="0"/>
                </a:moveTo>
                <a:lnTo>
                  <a:pt x="3989382" y="0"/>
                </a:lnTo>
                <a:lnTo>
                  <a:pt x="3989382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4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2393" y="1882458"/>
            <a:ext cx="4447738" cy="5736769"/>
          </a:xfrm>
          <a:custGeom>
            <a:avLst/>
            <a:gdLst/>
            <a:ahLst/>
            <a:cxnLst/>
            <a:rect r="r" b="b" t="t" l="l"/>
            <a:pathLst>
              <a:path h="5736769" w="4447738">
                <a:moveTo>
                  <a:pt x="0" y="0"/>
                </a:moveTo>
                <a:lnTo>
                  <a:pt x="4447738" y="0"/>
                </a:lnTo>
                <a:lnTo>
                  <a:pt x="4447738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153212" y="2517057"/>
            <a:ext cx="3498408" cy="426715"/>
            <a:chOff x="0" y="0"/>
            <a:chExt cx="921391" cy="112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1391" cy="112386"/>
            </a:xfrm>
            <a:custGeom>
              <a:avLst/>
              <a:gdLst/>
              <a:ahLst/>
              <a:cxnLst/>
              <a:rect r="r" b="b" t="t" l="l"/>
              <a:pathLst>
                <a:path h="112386" w="921391">
                  <a:moveTo>
                    <a:pt x="0" y="0"/>
                  </a:moveTo>
                  <a:lnTo>
                    <a:pt x="921391" y="0"/>
                  </a:lnTo>
                  <a:lnTo>
                    <a:pt x="921391" y="112386"/>
                  </a:lnTo>
                  <a:lnTo>
                    <a:pt x="0" y="112386"/>
                  </a:lnTo>
                  <a:close/>
                </a:path>
              </a:pathLst>
            </a:custGeom>
            <a:solidFill>
              <a:srgbClr val="FFDE59">
                <a:alpha val="4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21391" cy="150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However, more cases doesn’t necessarily mean more deaths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08376" y="1114425"/>
            <a:ext cx="6671248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CHINA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131150" y="4455024"/>
            <a:ext cx="2921177" cy="433306"/>
            <a:chOff x="0" y="0"/>
            <a:chExt cx="769363" cy="1141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69363" cy="114122"/>
            </a:xfrm>
            <a:custGeom>
              <a:avLst/>
              <a:gdLst/>
              <a:ahLst/>
              <a:cxnLst/>
              <a:rect r="r" b="b" t="t" l="l"/>
              <a:pathLst>
                <a:path h="114122" w="769363">
                  <a:moveTo>
                    <a:pt x="0" y="0"/>
                  </a:moveTo>
                  <a:lnTo>
                    <a:pt x="769363" y="0"/>
                  </a:lnTo>
                  <a:lnTo>
                    <a:pt x="769363" y="114122"/>
                  </a:lnTo>
                  <a:lnTo>
                    <a:pt x="0" y="114122"/>
                  </a:lnTo>
                  <a:close/>
                </a:path>
              </a:pathLst>
            </a:custGeom>
            <a:solidFill>
              <a:srgbClr val="FF5757">
                <a:alpha val="41961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69363" cy="152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7680961"/>
            <a:ext cx="16230600" cy="1577339"/>
            <a:chOff x="0" y="0"/>
            <a:chExt cx="5000417" cy="485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416" cy="485956"/>
            </a:xfrm>
            <a:custGeom>
              <a:avLst/>
              <a:gdLst/>
              <a:ahLst/>
              <a:cxnLst/>
              <a:rect r="r" b="b" t="t" l="l"/>
              <a:pathLst>
                <a:path h="485956" w="5000416">
                  <a:moveTo>
                    <a:pt x="0" y="0"/>
                  </a:moveTo>
                  <a:lnTo>
                    <a:pt x="5000416" y="0"/>
                  </a:lnTo>
                  <a:lnTo>
                    <a:pt x="5000416" y="485956"/>
                  </a:lnTo>
                  <a:lnTo>
                    <a:pt x="0" y="48595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000417" cy="457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Although Africa is among the regions with the highest number of cases, it has the lowest death rate due to:</a:t>
              </a:r>
            </a:p>
            <a:p>
              <a:pPr algn="l" marL="518158" indent="-259079" lvl="1">
                <a:lnSpc>
                  <a:spcPts val="263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</a:t>
              </a: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young, healthy population </a:t>
              </a:r>
            </a:p>
            <a:p>
              <a:pPr algn="l" marL="518158" indent="-259079" lvl="1">
                <a:lnSpc>
                  <a:spcPts val="263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Hot weather that is unfavorable for the Covid virus.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144270"/>
            <a:ext cx="11301259" cy="4958427"/>
          </a:xfrm>
          <a:custGeom>
            <a:avLst/>
            <a:gdLst/>
            <a:ahLst/>
            <a:cxnLst/>
            <a:rect r="r" b="b" t="t" l="l"/>
            <a:pathLst>
              <a:path h="4958427" w="11301259">
                <a:moveTo>
                  <a:pt x="0" y="0"/>
                </a:moveTo>
                <a:lnTo>
                  <a:pt x="11301259" y="0"/>
                </a:lnTo>
                <a:lnTo>
                  <a:pt x="11301259" y="4958427"/>
                </a:lnTo>
                <a:lnTo>
                  <a:pt x="0" y="4958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76789" y="2474116"/>
            <a:ext cx="4482511" cy="2689506"/>
          </a:xfrm>
          <a:custGeom>
            <a:avLst/>
            <a:gdLst/>
            <a:ahLst/>
            <a:cxnLst/>
            <a:rect r="r" b="b" t="t" l="l"/>
            <a:pathLst>
              <a:path h="2689506" w="4482511">
                <a:moveTo>
                  <a:pt x="0" y="0"/>
                </a:moveTo>
                <a:lnTo>
                  <a:pt x="4482511" y="0"/>
                </a:lnTo>
                <a:lnTo>
                  <a:pt x="4482511" y="2689507"/>
                </a:lnTo>
                <a:lnTo>
                  <a:pt x="0" y="2689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However, more cases doesn’t necessarily mean more deaths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08376" y="1146433"/>
            <a:ext cx="6671248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AFRICA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776789" y="5490633"/>
            <a:ext cx="4482511" cy="1243964"/>
            <a:chOff x="0" y="0"/>
            <a:chExt cx="1380998" cy="383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0998" cy="383248"/>
            </a:xfrm>
            <a:custGeom>
              <a:avLst/>
              <a:gdLst/>
              <a:ahLst/>
              <a:cxnLst/>
              <a:rect r="r" b="b" t="t" l="l"/>
              <a:pathLst>
                <a:path h="383248" w="1380998">
                  <a:moveTo>
                    <a:pt x="0" y="0"/>
                  </a:moveTo>
                  <a:lnTo>
                    <a:pt x="1380998" y="0"/>
                  </a:lnTo>
                  <a:lnTo>
                    <a:pt x="1380998" y="383248"/>
                  </a:lnTo>
                  <a:lnTo>
                    <a:pt x="0" y="383248"/>
                  </a:ln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380998" cy="354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39"/>
                </a:lnSpc>
              </a:pPr>
              <a:r>
                <a:rPr lang="en-US" sz="2399">
                  <a:solidFill>
                    <a:srgbClr val="000000">
                      <a:alpha val="60784"/>
                    </a:srgbClr>
                  </a:solidFill>
                  <a:latin typeface="Garet"/>
                  <a:ea typeface="Garet"/>
                  <a:cs typeface="Garet"/>
                  <a:sym typeface="Garet"/>
                </a:rPr>
                <a:t>175k deaths all over Africa</a:t>
              </a:r>
            </a:p>
            <a:p>
              <a:pPr algn="l">
                <a:lnSpc>
                  <a:spcPts val="2639"/>
                </a:lnSpc>
              </a:pPr>
              <a:r>
                <a:rPr lang="en-US" sz="2399">
                  <a:solidFill>
                    <a:srgbClr val="000000">
                      <a:alpha val="60784"/>
                    </a:srgbClr>
                  </a:solidFill>
                  <a:latin typeface="Garet"/>
                  <a:ea typeface="Garet"/>
                  <a:cs typeface="Garet"/>
                  <a:sym typeface="Garet"/>
                </a:rPr>
                <a:t>~2,5% of total world’s deaths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41" t="-17290" r="-10679" b="-237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FFF8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345667" y="1864187"/>
            <a:ext cx="11596665" cy="5230122"/>
          </a:xfrm>
          <a:custGeom>
            <a:avLst/>
            <a:gdLst/>
            <a:ahLst/>
            <a:cxnLst/>
            <a:rect r="r" b="b" t="t" l="l"/>
            <a:pathLst>
              <a:path h="5230122" w="11596665">
                <a:moveTo>
                  <a:pt x="0" y="0"/>
                </a:moveTo>
                <a:lnTo>
                  <a:pt x="11596666" y="0"/>
                </a:lnTo>
                <a:lnTo>
                  <a:pt x="11596666" y="5230122"/>
                </a:lnTo>
                <a:lnTo>
                  <a:pt x="0" y="5230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67472" y="1560022"/>
            <a:ext cx="4574860" cy="30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80"/>
              </a:lnSpc>
            </a:pPr>
            <a:r>
              <a:rPr lang="en-US" sz="20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Dataset updated to March,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8ED"/>
                </a:solidFill>
                <a:latin typeface="Garet Bold"/>
                <a:ea typeface="Garet Bold"/>
                <a:cs typeface="Garet Bold"/>
                <a:sym typeface="Garet Bold"/>
              </a:rPr>
              <a:t>Overall trend of Covid Deaths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7770471"/>
            <a:ext cx="7335123" cy="1577339"/>
            <a:chOff x="0" y="0"/>
            <a:chExt cx="2259847" cy="4859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9847" cy="485956"/>
            </a:xfrm>
            <a:custGeom>
              <a:avLst/>
              <a:gdLst/>
              <a:ahLst/>
              <a:cxnLst/>
              <a:rect r="r" b="b" t="t" l="l"/>
              <a:pathLst>
                <a:path h="485956" w="2259847">
                  <a:moveTo>
                    <a:pt x="0" y="0"/>
                  </a:moveTo>
                  <a:lnTo>
                    <a:pt x="2259847" y="0"/>
                  </a:lnTo>
                  <a:lnTo>
                    <a:pt x="2259847" y="485956"/>
                  </a:lnTo>
                  <a:lnTo>
                    <a:pt x="0" y="48595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259847" cy="457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The highest records occurred in 2020 and 2021</a:t>
              </a:r>
            </a:p>
            <a:p>
              <a:pPr algn="just" marL="518158" indent="-259079" lvl="1">
                <a:lnSpc>
                  <a:spcPts val="263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</a:t>
              </a: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andemic was at its peak </a:t>
              </a:r>
            </a:p>
            <a:p>
              <a:pPr algn="just" marL="518158" indent="-259079" lvl="1">
                <a:lnSpc>
                  <a:spcPts val="263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Vaccines were not widely available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4177" y="7770471"/>
            <a:ext cx="7335123" cy="1577339"/>
            <a:chOff x="0" y="0"/>
            <a:chExt cx="2259847" cy="4859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9847" cy="485956"/>
            </a:xfrm>
            <a:custGeom>
              <a:avLst/>
              <a:gdLst/>
              <a:ahLst/>
              <a:cxnLst/>
              <a:rect r="r" b="b" t="t" l="l"/>
              <a:pathLst>
                <a:path h="485956" w="2259847">
                  <a:moveTo>
                    <a:pt x="0" y="0"/>
                  </a:moveTo>
                  <a:lnTo>
                    <a:pt x="2259847" y="0"/>
                  </a:lnTo>
                  <a:lnTo>
                    <a:pt x="2259847" y="485956"/>
                  </a:lnTo>
                  <a:lnTo>
                    <a:pt x="0" y="48595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2259847" cy="457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 2023 and 2024, despite fewer cases, the fatality rate increased</a:t>
              </a:r>
            </a:p>
            <a:p>
              <a:pPr algn="l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-&gt; People infected often had weak immunity or underlying conditions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366356" y="6473975"/>
            <a:ext cx="3565173" cy="0"/>
          </a:xfrm>
          <a:prstGeom prst="line">
            <a:avLst/>
          </a:prstGeom>
          <a:ln cap="flat" w="38100">
            <a:solidFill>
              <a:srgbClr val="A033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0367472" y="6464450"/>
            <a:ext cx="3565173" cy="0"/>
          </a:xfrm>
          <a:prstGeom prst="line">
            <a:avLst/>
          </a:prstGeom>
          <a:ln cap="flat" w="38100">
            <a:solidFill>
              <a:srgbClr val="A033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4715186" y="6473975"/>
            <a:ext cx="1433756" cy="1294314"/>
          </a:xfrm>
          <a:prstGeom prst="line">
            <a:avLst/>
          </a:prstGeom>
          <a:ln cap="flat" w="38100">
            <a:solidFill>
              <a:srgbClr val="A0333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2176729" y="6488116"/>
            <a:ext cx="1415009" cy="1282355"/>
          </a:xfrm>
          <a:prstGeom prst="line">
            <a:avLst/>
          </a:prstGeom>
          <a:ln cap="flat" w="38100">
            <a:solidFill>
              <a:srgbClr val="A0333B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FFF8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790855" y="3096128"/>
            <a:ext cx="3816574" cy="2325306"/>
          </a:xfrm>
          <a:custGeom>
            <a:avLst/>
            <a:gdLst/>
            <a:ahLst/>
            <a:cxnLst/>
            <a:rect r="r" b="b" t="t" l="l"/>
            <a:pathLst>
              <a:path h="2325306" w="3816574">
                <a:moveTo>
                  <a:pt x="0" y="0"/>
                </a:moveTo>
                <a:lnTo>
                  <a:pt x="3816574" y="0"/>
                </a:lnTo>
                <a:lnTo>
                  <a:pt x="3816574" y="2325306"/>
                </a:lnTo>
                <a:lnTo>
                  <a:pt x="0" y="2325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22" t="-115253" r="-282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72741" y="5946908"/>
            <a:ext cx="6103633" cy="1243964"/>
            <a:chOff x="0" y="0"/>
            <a:chExt cx="1880442" cy="383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0442" cy="383248"/>
            </a:xfrm>
            <a:custGeom>
              <a:avLst/>
              <a:gdLst/>
              <a:ahLst/>
              <a:cxnLst/>
              <a:rect r="r" b="b" t="t" l="l"/>
              <a:pathLst>
                <a:path h="383248" w="1880442">
                  <a:moveTo>
                    <a:pt x="0" y="0"/>
                  </a:moveTo>
                  <a:lnTo>
                    <a:pt x="1880442" y="0"/>
                  </a:lnTo>
                  <a:lnTo>
                    <a:pt x="1880442" y="383248"/>
                  </a:lnTo>
                  <a:lnTo>
                    <a:pt x="0" y="38324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880442" cy="354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Over 7 million deaths in 227 countries</a:t>
              </a: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</a:p>
            <a:p>
              <a:pPr algn="just">
                <a:lnSpc>
                  <a:spcPts val="2639"/>
                </a:lnSpc>
              </a:pPr>
            </a:p>
            <a:p>
              <a:pPr algn="just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-&gt; Unprecedented pandemic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096128"/>
            <a:ext cx="3816574" cy="2325306"/>
          </a:xfrm>
          <a:custGeom>
            <a:avLst/>
            <a:gdLst/>
            <a:ahLst/>
            <a:cxnLst/>
            <a:rect r="r" b="b" t="t" l="l"/>
            <a:pathLst>
              <a:path h="2325306" w="3816574">
                <a:moveTo>
                  <a:pt x="0" y="0"/>
                </a:moveTo>
                <a:lnTo>
                  <a:pt x="3816574" y="0"/>
                </a:lnTo>
                <a:lnTo>
                  <a:pt x="3816574" y="2325306"/>
                </a:lnTo>
                <a:lnTo>
                  <a:pt x="0" y="2325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25" t="0" r="-4025" b="-12015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82097" y="3096128"/>
            <a:ext cx="3894188" cy="2325306"/>
          </a:xfrm>
          <a:custGeom>
            <a:avLst/>
            <a:gdLst/>
            <a:ahLst/>
            <a:cxnLst/>
            <a:rect r="r" b="b" t="t" l="l"/>
            <a:pathLst>
              <a:path h="2325306" w="3894188">
                <a:moveTo>
                  <a:pt x="0" y="0"/>
                </a:moveTo>
                <a:lnTo>
                  <a:pt x="3894188" y="0"/>
                </a:lnTo>
                <a:lnTo>
                  <a:pt x="3894188" y="2325306"/>
                </a:lnTo>
                <a:lnTo>
                  <a:pt x="0" y="2325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909375" y="5946908"/>
            <a:ext cx="6639633" cy="1910714"/>
            <a:chOff x="0" y="0"/>
            <a:chExt cx="2045576" cy="5886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5576" cy="588664"/>
            </a:xfrm>
            <a:custGeom>
              <a:avLst/>
              <a:gdLst/>
              <a:ahLst/>
              <a:cxnLst/>
              <a:rect r="r" b="b" t="t" l="l"/>
              <a:pathLst>
                <a:path h="588664" w="2045576">
                  <a:moveTo>
                    <a:pt x="0" y="0"/>
                  </a:moveTo>
                  <a:lnTo>
                    <a:pt x="2045576" y="0"/>
                  </a:lnTo>
                  <a:lnTo>
                    <a:pt x="2045576" y="588664"/>
                  </a:lnTo>
                  <a:lnTo>
                    <a:pt x="0" y="58866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2045576" cy="560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Overall, fatality rate of Covid-19 is 0,91%</a:t>
              </a:r>
            </a:p>
            <a:p>
              <a:pPr algn="just">
                <a:lnSpc>
                  <a:spcPts val="2639"/>
                </a:lnSpc>
              </a:pPr>
            </a:p>
            <a:p>
              <a:pPr algn="just">
                <a:lnSpc>
                  <a:spcPts val="2639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-&gt; Relatively low compared to other global pandemics like the Spanish Flu, Ebola, and SARS.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8ED"/>
                </a:solidFill>
                <a:latin typeface="Garet Bold"/>
                <a:ea typeface="Garet Bold"/>
                <a:cs typeface="Garet Bold"/>
                <a:sym typeface="Garet Bold"/>
              </a:rPr>
              <a:t>Covid fatality rate is not high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0279235" y="-458725"/>
            <a:ext cx="0" cy="10745725"/>
          </a:xfrm>
          <a:prstGeom prst="line">
            <a:avLst/>
          </a:prstGeom>
          <a:ln cap="flat" w="57150">
            <a:solidFill>
              <a:srgbClr val="FFF8E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310" y="-117849"/>
            <a:ext cx="9291310" cy="10522699"/>
            <a:chOff x="0" y="0"/>
            <a:chExt cx="12388413" cy="140302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8315" t="0" r="2745" b="0"/>
            <a:stretch>
              <a:fillRect/>
            </a:stretch>
          </p:blipFill>
          <p:spPr>
            <a:xfrm flipH="false" flipV="false">
              <a:off x="0" y="0"/>
              <a:ext cx="12388413" cy="1403026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75061" y="1161785"/>
            <a:ext cx="698423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PART 1: 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5061" y="4299118"/>
            <a:ext cx="576480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1.1. PROJECT 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75061" y="5715318"/>
            <a:ext cx="533188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1.2. DATA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75061" y="7131519"/>
            <a:ext cx="601219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1.3. REPORT 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93" t="-16587" r="-829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3950"/>
            <a:ext cx="931199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2.3. COVID VACCINATION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39" t="0" r="-24278" b="-554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9923" y="8475678"/>
            <a:ext cx="5888155" cy="561962"/>
            <a:chOff x="0" y="0"/>
            <a:chExt cx="7850873" cy="7492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850873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39"/>
                </a:lnSpc>
              </a:pPr>
              <a:r>
                <a:rPr lang="en-US" sz="2199">
                  <a:solidFill>
                    <a:srgbClr val="2E2C2B"/>
                  </a:solidFill>
                  <a:latin typeface="Garet"/>
                  <a:ea typeface="Garet"/>
                  <a:cs typeface="Garet"/>
                  <a:sym typeface="Garet"/>
                </a:rPr>
                <a:t>Try this background for online class.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71500"/>
              <a:ext cx="7850873" cy="177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079"/>
                </a:lnSpc>
              </a:pPr>
              <a:r>
                <a:rPr lang="en-US" sz="899">
                  <a:solidFill>
                    <a:srgbClr val="2E2C2B"/>
                  </a:solidFill>
                  <a:latin typeface="Garet"/>
                  <a:ea typeface="Garet"/>
                  <a:cs typeface="Garet"/>
                  <a:sym typeface="Garet"/>
                </a:rPr>
                <a:t>*Please delete this section before downloading.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FFF8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8ED"/>
                </a:solidFill>
                <a:latin typeface="Garet Bold"/>
                <a:ea typeface="Garet Bold"/>
                <a:cs typeface="Garet Bold"/>
                <a:sym typeface="Garet Bold"/>
              </a:rPr>
              <a:t>Covid vaccination status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68313" y="1693153"/>
            <a:ext cx="3695322" cy="7227684"/>
          </a:xfrm>
          <a:custGeom>
            <a:avLst/>
            <a:gdLst/>
            <a:ahLst/>
            <a:cxnLst/>
            <a:rect r="r" b="b" t="t" l="l"/>
            <a:pathLst>
              <a:path h="7227684" w="3695322">
                <a:moveTo>
                  <a:pt x="0" y="0"/>
                </a:moveTo>
                <a:lnTo>
                  <a:pt x="3695321" y="0"/>
                </a:lnTo>
                <a:lnTo>
                  <a:pt x="3695321" y="7227684"/>
                </a:lnTo>
                <a:lnTo>
                  <a:pt x="0" y="7227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79" t="0" r="-1907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79457" y="2849801"/>
            <a:ext cx="1182794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5 billion of people are vaccinated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79457" y="4943140"/>
            <a:ext cx="12140230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71.38% world population received 1+ dose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79457" y="7040010"/>
            <a:ext cx="12140230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Half of them received at least one additional dose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7623" y="1358546"/>
            <a:ext cx="5679429" cy="6821535"/>
          </a:xfrm>
          <a:custGeom>
            <a:avLst/>
            <a:gdLst/>
            <a:ahLst/>
            <a:cxnLst/>
            <a:rect r="r" b="b" t="t" l="l"/>
            <a:pathLst>
              <a:path h="6821535" w="5679429">
                <a:moveTo>
                  <a:pt x="0" y="0"/>
                </a:moveTo>
                <a:lnTo>
                  <a:pt x="5679430" y="0"/>
                </a:lnTo>
                <a:lnTo>
                  <a:pt x="5679430" y="6821535"/>
                </a:lnTo>
                <a:lnTo>
                  <a:pt x="0" y="682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57" r="-5352" b="-2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0383" y="1358546"/>
            <a:ext cx="5974826" cy="6821535"/>
          </a:xfrm>
          <a:custGeom>
            <a:avLst/>
            <a:gdLst/>
            <a:ahLst/>
            <a:cxnLst/>
            <a:rect r="r" b="b" t="t" l="l"/>
            <a:pathLst>
              <a:path h="6821535" w="5974826">
                <a:moveTo>
                  <a:pt x="0" y="0"/>
                </a:moveTo>
                <a:lnTo>
                  <a:pt x="5974826" y="0"/>
                </a:lnTo>
                <a:lnTo>
                  <a:pt x="5974826" y="6821535"/>
                </a:lnTo>
                <a:lnTo>
                  <a:pt x="0" y="6821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25" t="-1586" r="-4543" b="-492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E2C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Covid vaccination status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7073" y="8522981"/>
            <a:ext cx="7620531" cy="10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China and India are the countries with most vaccines administered, corresponding to their large populations.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7385" y="8522981"/>
            <a:ext cx="7331915" cy="10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Countries with highest vaccine coverage typically reach 80% booster coverage while the world’s average is 32%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771" t="11488" r="0" b="11488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51739" y="1706571"/>
            <a:ext cx="10270575" cy="6871300"/>
          </a:xfrm>
          <a:custGeom>
            <a:avLst/>
            <a:gdLst/>
            <a:ahLst/>
            <a:cxnLst/>
            <a:rect r="r" b="b" t="t" l="l"/>
            <a:pathLst>
              <a:path h="6871300" w="10270575">
                <a:moveTo>
                  <a:pt x="0" y="0"/>
                </a:moveTo>
                <a:lnTo>
                  <a:pt x="10270575" y="0"/>
                </a:lnTo>
                <a:lnTo>
                  <a:pt x="10270575" y="6871300"/>
                </a:lnTo>
                <a:lnTo>
                  <a:pt x="0" y="6871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4" t="0" r="-496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E2C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Impact of vaccine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648367" y="3020059"/>
            <a:ext cx="5610933" cy="2958084"/>
            <a:chOff x="0" y="0"/>
            <a:chExt cx="1728648" cy="9113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8648" cy="911344"/>
            </a:xfrm>
            <a:custGeom>
              <a:avLst/>
              <a:gdLst/>
              <a:ahLst/>
              <a:cxnLst/>
              <a:rect r="r" b="b" t="t" l="l"/>
              <a:pathLst>
                <a:path h="911344" w="1728648">
                  <a:moveTo>
                    <a:pt x="0" y="0"/>
                  </a:moveTo>
                  <a:lnTo>
                    <a:pt x="1728648" y="0"/>
                  </a:lnTo>
                  <a:lnTo>
                    <a:pt x="1728648" y="911344"/>
                  </a:lnTo>
                  <a:lnTo>
                    <a:pt x="0" y="91134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728648" cy="987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767"/>
                </a:lnSpc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The Covid-19 vaccine has proven to be </a:t>
              </a:r>
              <a:r>
                <a:rPr lang="en-US" sz="2399">
                  <a:solidFill>
                    <a:srgbClr val="0CC0DF"/>
                  </a:solidFill>
                  <a:latin typeface="Garet"/>
                  <a:ea typeface="Garet"/>
                  <a:cs typeface="Garet"/>
                  <a:sym typeface="Garet"/>
                </a:rPr>
                <a:t>highly effective</a:t>
              </a:r>
            </a:p>
            <a:p>
              <a:pPr algn="just" marL="518158" indent="-259079" lvl="1">
                <a:lnSpc>
                  <a:spcPts val="3767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Reducing fatality rate by half</a:t>
              </a:r>
            </a:p>
            <a:p>
              <a:pPr algn="just" marL="518158" indent="-259079" lvl="1">
                <a:lnSpc>
                  <a:spcPts val="3767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Reducing the severity of the disease</a:t>
              </a:r>
            </a:p>
            <a:p>
              <a:pPr algn="just" marL="518158" indent="-259079" lvl="1">
                <a:lnSpc>
                  <a:spcPts val="3767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Slowing down infection rate.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7557" y="4788309"/>
            <a:ext cx="11032887" cy="47625"/>
            <a:chOff x="0" y="0"/>
            <a:chExt cx="3399075" cy="146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9075" cy="14673"/>
            </a:xfrm>
            <a:custGeom>
              <a:avLst/>
              <a:gdLst/>
              <a:ahLst/>
              <a:cxnLst/>
              <a:rect r="r" b="b" t="t" l="l"/>
              <a:pathLst>
                <a:path h="14673" w="3399075">
                  <a:moveTo>
                    <a:pt x="0" y="0"/>
                  </a:moveTo>
                  <a:lnTo>
                    <a:pt x="3399075" y="0"/>
                  </a:lnTo>
                  <a:lnTo>
                    <a:pt x="3399075" y="14673"/>
                  </a:lnTo>
                  <a:lnTo>
                    <a:pt x="0" y="1467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399075" cy="14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12896" y="4964093"/>
            <a:ext cx="1086220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For Your Attention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75141" y="3771152"/>
            <a:ext cx="6156768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b="true" sz="6499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961987" y="6882981"/>
            <a:ext cx="2488754" cy="2630776"/>
          </a:xfrm>
          <a:custGeom>
            <a:avLst/>
            <a:gdLst/>
            <a:ahLst/>
            <a:cxnLst/>
            <a:rect r="r" b="b" t="t" l="l"/>
            <a:pathLst>
              <a:path h="2630776" w="2488754">
                <a:moveTo>
                  <a:pt x="0" y="0"/>
                </a:moveTo>
                <a:lnTo>
                  <a:pt x="2488754" y="0"/>
                </a:lnTo>
                <a:lnTo>
                  <a:pt x="2488754" y="2630776"/>
                </a:lnTo>
                <a:lnTo>
                  <a:pt x="0" y="263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5210" y="842964"/>
            <a:ext cx="1644847" cy="1815004"/>
          </a:xfrm>
          <a:custGeom>
            <a:avLst/>
            <a:gdLst/>
            <a:ahLst/>
            <a:cxnLst/>
            <a:rect r="r" b="b" t="t" l="l"/>
            <a:pathLst>
              <a:path h="1815004" w="1644847">
                <a:moveTo>
                  <a:pt x="0" y="0"/>
                </a:moveTo>
                <a:lnTo>
                  <a:pt x="1644848" y="0"/>
                </a:lnTo>
                <a:lnTo>
                  <a:pt x="1644848" y="1815004"/>
                </a:lnTo>
                <a:lnTo>
                  <a:pt x="0" y="1815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99995" y="6037359"/>
            <a:ext cx="2075146" cy="1691244"/>
          </a:xfrm>
          <a:custGeom>
            <a:avLst/>
            <a:gdLst/>
            <a:ahLst/>
            <a:cxnLst/>
            <a:rect r="r" b="b" t="t" l="l"/>
            <a:pathLst>
              <a:path h="1691244" w="2075146">
                <a:moveTo>
                  <a:pt x="0" y="0"/>
                </a:moveTo>
                <a:lnTo>
                  <a:pt x="2075146" y="0"/>
                </a:lnTo>
                <a:lnTo>
                  <a:pt x="2075146" y="1691245"/>
                </a:lnTo>
                <a:lnTo>
                  <a:pt x="0" y="169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73446">
            <a:off x="14410731" y="2688758"/>
            <a:ext cx="499424" cy="1419904"/>
          </a:xfrm>
          <a:custGeom>
            <a:avLst/>
            <a:gdLst/>
            <a:ahLst/>
            <a:cxnLst/>
            <a:rect r="r" b="b" t="t" l="l"/>
            <a:pathLst>
              <a:path h="1419904" w="499424">
                <a:moveTo>
                  <a:pt x="0" y="0"/>
                </a:moveTo>
                <a:lnTo>
                  <a:pt x="499425" y="0"/>
                </a:lnTo>
                <a:lnTo>
                  <a:pt x="499425" y="1419904"/>
                </a:lnTo>
                <a:lnTo>
                  <a:pt x="0" y="1419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12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33934" y="8410668"/>
            <a:ext cx="2385058" cy="2206178"/>
          </a:xfrm>
          <a:custGeom>
            <a:avLst/>
            <a:gdLst/>
            <a:ahLst/>
            <a:cxnLst/>
            <a:rect r="r" b="b" t="t" l="l"/>
            <a:pathLst>
              <a:path h="2206178" w="2385058">
                <a:moveTo>
                  <a:pt x="0" y="0"/>
                </a:moveTo>
                <a:lnTo>
                  <a:pt x="2385058" y="0"/>
                </a:lnTo>
                <a:lnTo>
                  <a:pt x="2385058" y="2206178"/>
                </a:lnTo>
                <a:lnTo>
                  <a:pt x="0" y="2206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394717">
            <a:off x="16240286" y="627737"/>
            <a:ext cx="2420910" cy="801926"/>
          </a:xfrm>
          <a:custGeom>
            <a:avLst/>
            <a:gdLst/>
            <a:ahLst/>
            <a:cxnLst/>
            <a:rect r="r" b="b" t="t" l="l"/>
            <a:pathLst>
              <a:path h="801926" w="2420910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31073"/>
            <a:ext cx="5015827" cy="2475170"/>
            <a:chOff x="0" y="0"/>
            <a:chExt cx="6687769" cy="330022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966" r="0" b="12966"/>
            <a:stretch>
              <a:fillRect/>
            </a:stretch>
          </p:blipFill>
          <p:spPr>
            <a:xfrm flipH="false" flipV="false">
              <a:off x="0" y="0"/>
              <a:ext cx="6687769" cy="330022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962025"/>
            <a:ext cx="57648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1.1. PROJECT OBJECTIVE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913627" y="6386151"/>
            <a:ext cx="5345673" cy="2475170"/>
            <a:chOff x="0" y="0"/>
            <a:chExt cx="7127564" cy="330022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20030" r="0" b="20030"/>
            <a:stretch>
              <a:fillRect/>
            </a:stretch>
          </p:blipFill>
          <p:spPr>
            <a:xfrm flipH="false" flipV="false">
              <a:off x="0" y="0"/>
              <a:ext cx="7127564" cy="330022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512044" y="2850829"/>
            <a:ext cx="10803164" cy="200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Provide a thorough analysis of the global impact of </a:t>
            </a:r>
          </a:p>
          <a:p>
            <a:pPr algn="l">
              <a:lnSpc>
                <a:spcPts val="3224"/>
              </a:lnSpc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Covid-19, focusing on three aspects: </a:t>
            </a:r>
          </a:p>
          <a:p>
            <a:pPr algn="l" marL="561341" indent="-280670" lvl="1">
              <a:lnSpc>
                <a:spcPts val="3224"/>
              </a:lnSpc>
              <a:buFont typeface="Arial"/>
              <a:buChar char="•"/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Infection trends</a:t>
            </a:r>
          </a:p>
          <a:p>
            <a:pPr algn="l" marL="561341" indent="-280670" lvl="1">
              <a:lnSpc>
                <a:spcPts val="3224"/>
              </a:lnSpc>
              <a:buFont typeface="Arial"/>
              <a:buChar char="•"/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Fatality rates</a:t>
            </a:r>
          </a:p>
          <a:p>
            <a:pPr algn="l" marL="561341" indent="-280670" lvl="1">
              <a:lnSpc>
                <a:spcPts val="3224"/>
              </a:lnSpc>
              <a:buFont typeface="Arial"/>
              <a:buChar char="•"/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Vaccination efforts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68811"/>
            <a:ext cx="10417409" cy="1606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4"/>
              </a:lnSpc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Highlight trends and variations in the number of cases and deaths</a:t>
            </a:r>
          </a:p>
          <a:p>
            <a:pPr algn="r">
              <a:lnSpc>
                <a:spcPts val="3224"/>
              </a:lnSpc>
            </a:pPr>
          </a:p>
          <a:p>
            <a:pPr algn="r">
              <a:lnSpc>
                <a:spcPts val="3224"/>
              </a:lnSpc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While examine the effectiveness of vaccination programs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71257" y="1285557"/>
            <a:ext cx="8041112" cy="8321979"/>
          </a:xfrm>
          <a:custGeom>
            <a:avLst/>
            <a:gdLst/>
            <a:ahLst/>
            <a:cxnLst/>
            <a:rect r="r" b="b" t="t" l="l"/>
            <a:pathLst>
              <a:path h="8321979" w="8041112">
                <a:moveTo>
                  <a:pt x="0" y="0"/>
                </a:moveTo>
                <a:lnTo>
                  <a:pt x="8041112" y="0"/>
                </a:lnTo>
                <a:lnTo>
                  <a:pt x="8041112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57648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1.2. DATA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2392" y="2958846"/>
            <a:ext cx="7345716" cy="480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4"/>
              </a:lnSpc>
            </a:pPr>
            <a:r>
              <a:rPr lang="en-US" sz="2600" b="true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3 Fact Tables: </a:t>
            </a:r>
          </a:p>
          <a:p>
            <a:pPr algn="just" marL="561341" indent="-280670" lvl="1">
              <a:lnSpc>
                <a:spcPts val="3224"/>
              </a:lnSpc>
              <a:buFont typeface="Arial"/>
              <a:buChar char="•"/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WHO Covid Data: downloaded from WHO website </a:t>
            </a:r>
          </a:p>
          <a:p>
            <a:pPr algn="just" marL="561341" indent="-280670" lvl="1">
              <a:lnSpc>
                <a:spcPts val="3224"/>
              </a:lnSpc>
              <a:buFont typeface="Arial"/>
              <a:buChar char="•"/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WHO Covid Vaccination: crawled from WHO website</a:t>
            </a:r>
          </a:p>
          <a:p>
            <a:pPr algn="just" marL="561341" indent="-280670" lvl="1">
              <a:lnSpc>
                <a:spcPts val="3224"/>
              </a:lnSpc>
              <a:buFont typeface="Arial"/>
              <a:buChar char="•"/>
            </a:pP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OWID Covid Data: provided by Datapot </a:t>
            </a:r>
          </a:p>
          <a:p>
            <a:pPr algn="just">
              <a:lnSpc>
                <a:spcPts val="3224"/>
              </a:lnSpc>
            </a:pPr>
          </a:p>
          <a:p>
            <a:pPr algn="just">
              <a:lnSpc>
                <a:spcPts val="3224"/>
              </a:lnSpc>
            </a:pPr>
          </a:p>
          <a:p>
            <a:pPr algn="just">
              <a:lnSpc>
                <a:spcPts val="3224"/>
              </a:lnSpc>
            </a:pPr>
            <a:r>
              <a:rPr lang="en-US" sz="2600" b="true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3 Dim Tables: </a:t>
            </a:r>
            <a:r>
              <a:rPr lang="en-US" sz="2600">
                <a:solidFill>
                  <a:srgbClr val="2E2C2B"/>
                </a:solidFill>
                <a:latin typeface="Garet"/>
                <a:ea typeface="Garet"/>
                <a:cs typeface="Garet"/>
                <a:sym typeface="Garet"/>
              </a:rPr>
              <a:t>extracted from Fact Tables</a:t>
            </a:r>
          </a:p>
          <a:p>
            <a:pPr algn="just">
              <a:lnSpc>
                <a:spcPts val="3224"/>
              </a:lnSpc>
            </a:pPr>
          </a:p>
          <a:p>
            <a:pPr algn="just">
              <a:lnSpc>
                <a:spcPts val="3224"/>
              </a:lnSpc>
            </a:pPr>
          </a:p>
          <a:p>
            <a:pPr algn="just">
              <a:lnSpc>
                <a:spcPts val="3224"/>
              </a:lnSpc>
            </a:pPr>
            <a:r>
              <a:rPr lang="en-US" sz="2600" b="true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1 Measurement Table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8916" y="649262"/>
            <a:ext cx="5764806" cy="3277930"/>
          </a:xfrm>
          <a:custGeom>
            <a:avLst/>
            <a:gdLst/>
            <a:ahLst/>
            <a:cxnLst/>
            <a:rect r="r" b="b" t="t" l="l"/>
            <a:pathLst>
              <a:path h="3277930" w="5764806">
                <a:moveTo>
                  <a:pt x="0" y="0"/>
                </a:moveTo>
                <a:lnTo>
                  <a:pt x="5764806" y="0"/>
                </a:lnTo>
                <a:lnTo>
                  <a:pt x="5764806" y="3277930"/>
                </a:lnTo>
                <a:lnTo>
                  <a:pt x="0" y="327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51365" y="4253602"/>
            <a:ext cx="4219908" cy="5437621"/>
          </a:xfrm>
          <a:custGeom>
            <a:avLst/>
            <a:gdLst/>
            <a:ahLst/>
            <a:cxnLst/>
            <a:rect r="r" b="b" t="t" l="l"/>
            <a:pathLst>
              <a:path h="5437621" w="4219908">
                <a:moveTo>
                  <a:pt x="0" y="0"/>
                </a:moveTo>
                <a:lnTo>
                  <a:pt x="4219908" y="0"/>
                </a:lnTo>
                <a:lnTo>
                  <a:pt x="4219908" y="5437621"/>
                </a:lnTo>
                <a:lnTo>
                  <a:pt x="0" y="5437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33323" y="4253602"/>
            <a:ext cx="4183639" cy="5437621"/>
          </a:xfrm>
          <a:custGeom>
            <a:avLst/>
            <a:gdLst/>
            <a:ahLst/>
            <a:cxnLst/>
            <a:rect r="r" b="b" t="t" l="l"/>
            <a:pathLst>
              <a:path h="5437621" w="4183639">
                <a:moveTo>
                  <a:pt x="0" y="0"/>
                </a:moveTo>
                <a:lnTo>
                  <a:pt x="4183639" y="0"/>
                </a:lnTo>
                <a:lnTo>
                  <a:pt x="4183639" y="5437621"/>
                </a:lnTo>
                <a:lnTo>
                  <a:pt x="0" y="5437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6087" y="4253602"/>
            <a:ext cx="4193228" cy="5437621"/>
          </a:xfrm>
          <a:custGeom>
            <a:avLst/>
            <a:gdLst/>
            <a:ahLst/>
            <a:cxnLst/>
            <a:rect r="r" b="b" t="t" l="l"/>
            <a:pathLst>
              <a:path h="5437621" w="4193228">
                <a:moveTo>
                  <a:pt x="0" y="0"/>
                </a:moveTo>
                <a:lnTo>
                  <a:pt x="4193228" y="0"/>
                </a:lnTo>
                <a:lnTo>
                  <a:pt x="4193228" y="5437621"/>
                </a:lnTo>
                <a:lnTo>
                  <a:pt x="0" y="5437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82587"/>
            <a:ext cx="296111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1.3. REPORT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7310" y="-117849"/>
            <a:ext cx="9291310" cy="10522699"/>
            <a:chOff x="0" y="0"/>
            <a:chExt cx="12388413" cy="140302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343" r="0" b="12343"/>
            <a:stretch>
              <a:fillRect/>
            </a:stretch>
          </p:blipFill>
          <p:spPr>
            <a:xfrm flipH="false" flipV="false">
              <a:off x="0" y="0"/>
              <a:ext cx="12388413" cy="1403026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75061" y="1161785"/>
            <a:ext cx="6699940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PART 2:</a:t>
            </a:r>
          </a:p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5061" y="4299118"/>
            <a:ext cx="533188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2.1. COVID INFECTION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75061" y="5715318"/>
            <a:ext cx="533188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2.2. COVID FATALITY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75061" y="7131519"/>
            <a:ext cx="601219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2.3. COVID VACCINATION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30590"/>
            <a:ext cx="811530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2.1. COVID INFECTION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11455"/>
            <a:ext cx="9392265" cy="5664090"/>
          </a:xfrm>
          <a:custGeom>
            <a:avLst/>
            <a:gdLst/>
            <a:ahLst/>
            <a:cxnLst/>
            <a:rect r="r" b="b" t="t" l="l"/>
            <a:pathLst>
              <a:path h="5664090" w="9392265">
                <a:moveTo>
                  <a:pt x="0" y="0"/>
                </a:moveTo>
                <a:lnTo>
                  <a:pt x="9392265" y="0"/>
                </a:lnTo>
                <a:lnTo>
                  <a:pt x="9392265" y="5664090"/>
                </a:lnTo>
                <a:lnTo>
                  <a:pt x="0" y="566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" t="-27" r="0" b="-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19035" y="3090471"/>
            <a:ext cx="7744113" cy="437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7095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COVID-19 is an infectious disease caused by the SARS-CoV-2 virus</a:t>
            </a:r>
          </a:p>
          <a:p>
            <a:pPr algn="l" marL="712470" indent="-356235" lvl="1">
              <a:lnSpc>
                <a:spcPts val="7095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First detected in late 2019 in Wuhan city, China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Covid - 19: the infectious disease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224" y="1923626"/>
            <a:ext cx="4795517" cy="2908249"/>
          </a:xfrm>
          <a:custGeom>
            <a:avLst/>
            <a:gdLst/>
            <a:ahLst/>
            <a:cxnLst/>
            <a:rect r="r" b="b" t="t" l="l"/>
            <a:pathLst>
              <a:path h="2908249" w="4795517">
                <a:moveTo>
                  <a:pt x="0" y="0"/>
                </a:moveTo>
                <a:lnTo>
                  <a:pt x="4795516" y="0"/>
                </a:lnTo>
                <a:lnTo>
                  <a:pt x="4795516" y="2908249"/>
                </a:lnTo>
                <a:lnTo>
                  <a:pt x="0" y="2908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68703" y="1923626"/>
            <a:ext cx="4637284" cy="2914319"/>
          </a:xfrm>
          <a:custGeom>
            <a:avLst/>
            <a:gdLst/>
            <a:ahLst/>
            <a:cxnLst/>
            <a:rect r="r" b="b" t="t" l="l"/>
            <a:pathLst>
              <a:path h="2914319" w="4637284">
                <a:moveTo>
                  <a:pt x="0" y="0"/>
                </a:moveTo>
                <a:lnTo>
                  <a:pt x="4637284" y="0"/>
                </a:lnTo>
                <a:lnTo>
                  <a:pt x="4637284" y="2914319"/>
                </a:lnTo>
                <a:lnTo>
                  <a:pt x="0" y="2914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69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1028700"/>
            <a:ext cx="3011293" cy="0"/>
          </a:xfrm>
          <a:prstGeom prst="line">
            <a:avLst/>
          </a:prstGeom>
          <a:ln cap="flat" w="3810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602950" y="1917556"/>
            <a:ext cx="4656350" cy="2914319"/>
          </a:xfrm>
          <a:custGeom>
            <a:avLst/>
            <a:gdLst/>
            <a:ahLst/>
            <a:cxnLst/>
            <a:rect r="r" b="b" t="t" l="l"/>
            <a:pathLst>
              <a:path h="2914319" w="4656350">
                <a:moveTo>
                  <a:pt x="0" y="0"/>
                </a:moveTo>
                <a:lnTo>
                  <a:pt x="4656350" y="0"/>
                </a:lnTo>
                <a:lnTo>
                  <a:pt x="4656350" y="2914319"/>
                </a:lnTo>
                <a:lnTo>
                  <a:pt x="0" y="2914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733" r="0" b="-2473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8559" y="5361449"/>
            <a:ext cx="13870881" cy="300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total number of cases worldwide is 776.39 million people.</a:t>
            </a:r>
          </a:p>
          <a:p>
            <a:pPr algn="ctr" marL="712470" indent="-356235" lvl="1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Every day about 1.88 thousand people get infected</a:t>
            </a:r>
          </a:p>
          <a:p>
            <a:pPr algn="ctr" marL="712470" indent="-356235" lvl="1">
              <a:lnSpc>
                <a:spcPts val="82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ICU is about 255 million people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5550"/>
            <a:ext cx="12629096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Infection numbers of a global pandemic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DAGW0RZGY7w</dc:identifier>
  <dcterms:modified xsi:type="dcterms:W3CDTF">2011-08-01T06:04:30Z</dcterms:modified>
  <cp:revision>1</cp:revision>
  <dc:title>Covid-19 Project Assigment</dc:title>
</cp:coreProperties>
</file>